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4" r:id="rId3"/>
    <p:sldId id="285" r:id="rId4"/>
    <p:sldId id="286" r:id="rId5"/>
    <p:sldId id="289" r:id="rId6"/>
    <p:sldId id="288" r:id="rId7"/>
    <p:sldId id="287" r:id="rId8"/>
    <p:sldId id="271" r:id="rId9"/>
    <p:sldId id="272" r:id="rId10"/>
    <p:sldId id="280" r:id="rId11"/>
    <p:sldId id="281" r:id="rId12"/>
    <p:sldId id="282" r:id="rId13"/>
    <p:sldId id="259" r:id="rId14"/>
    <p:sldId id="283" r:id="rId15"/>
    <p:sldId id="277" r:id="rId16"/>
    <p:sldId id="278" r:id="rId17"/>
    <p:sldId id="276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3357" autoAdjust="0"/>
  </p:normalViewPr>
  <p:slideViewPr>
    <p:cSldViewPr>
      <p:cViewPr>
        <p:scale>
          <a:sx n="70" d="100"/>
          <a:sy n="70" d="100"/>
        </p:scale>
        <p:origin x="-150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Upper East Region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130425" y="2895600"/>
            <a:ext cx="4575175" cy="1905000"/>
          </a:xfrm>
        </p:spPr>
        <p:txBody>
          <a:bodyPr/>
          <a:lstStyle/>
          <a:p>
            <a:r>
              <a:rPr lang="en-US" dirty="0" err="1" smtClean="0"/>
              <a:t>Beni</a:t>
            </a:r>
            <a:r>
              <a:rPr lang="en-US" dirty="0" smtClean="0"/>
              <a:t> J. </a:t>
            </a:r>
            <a:r>
              <a:rPr lang="en-US" dirty="0" err="1" smtClean="0"/>
              <a:t>Walier</a:t>
            </a:r>
            <a:r>
              <a:rPr lang="en-US" dirty="0" smtClean="0"/>
              <a:t>, </a:t>
            </a:r>
            <a:r>
              <a:rPr lang="en-US" dirty="0" err="1" smtClean="0"/>
              <a:t>Oluponi</a:t>
            </a:r>
            <a:r>
              <a:rPr lang="en-US" dirty="0" smtClean="0"/>
              <a:t> </a:t>
            </a:r>
            <a:r>
              <a:rPr lang="en-US" dirty="0" err="1" smtClean="0"/>
              <a:t>Ajayi</a:t>
            </a:r>
            <a:r>
              <a:rPr lang="en-US" dirty="0" smtClean="0"/>
              <a:t>, Wilson </a:t>
            </a:r>
            <a:r>
              <a:rPr lang="en-US" dirty="0" err="1" smtClean="0"/>
              <a:t>Dogbe</a:t>
            </a:r>
            <a:r>
              <a:rPr lang="en-US" dirty="0" smtClean="0"/>
              <a:t>, </a:t>
            </a:r>
            <a:r>
              <a:rPr lang="en-US" dirty="0" err="1" smtClean="0"/>
              <a:t>Busie</a:t>
            </a:r>
            <a:r>
              <a:rPr lang="en-US" dirty="0" smtClean="0"/>
              <a:t> </a:t>
            </a:r>
            <a:r>
              <a:rPr lang="en-US" dirty="0" err="1" smtClean="0"/>
              <a:t>Naziya</a:t>
            </a:r>
            <a:r>
              <a:rPr lang="en-US" dirty="0" smtClean="0"/>
              <a:t>-Dixon, </a:t>
            </a:r>
            <a:r>
              <a:rPr lang="en-US" dirty="0" err="1" smtClean="0"/>
              <a:t>Balma</a:t>
            </a:r>
            <a:r>
              <a:rPr lang="en-US" dirty="0" smtClean="0"/>
              <a:t> </a:t>
            </a:r>
            <a:r>
              <a:rPr lang="en-US" dirty="0" err="1" smtClean="0"/>
              <a:t>Yakubu</a:t>
            </a:r>
            <a:r>
              <a:rPr lang="en-US" dirty="0" smtClean="0"/>
              <a:t> </a:t>
            </a:r>
            <a:r>
              <a:rPr lang="en-US" dirty="0" err="1" smtClean="0"/>
              <a:t>Issah</a:t>
            </a:r>
            <a:r>
              <a:rPr lang="en-US" dirty="0" smtClean="0"/>
              <a:t>, Nicholas </a:t>
            </a:r>
            <a:r>
              <a:rPr lang="en-US" dirty="0" err="1" smtClean="0"/>
              <a:t>Denwar</a:t>
            </a:r>
            <a:r>
              <a:rPr lang="en-US" dirty="0" smtClean="0"/>
              <a:t>, Emmanuel </a:t>
            </a:r>
            <a:r>
              <a:rPr lang="en-US" dirty="0" err="1" smtClean="0"/>
              <a:t>Osafo</a:t>
            </a:r>
            <a:r>
              <a:rPr lang="en-US" dirty="0" smtClean="0"/>
              <a:t> and J. K. </a:t>
            </a:r>
            <a:r>
              <a:rPr lang="en-US" dirty="0" err="1" smtClean="0"/>
              <a:t>Bidzakin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West Africa Review &amp; Planning workshop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Relating to program hypotheses: </a:t>
            </a:r>
          </a:p>
          <a:p>
            <a:r>
              <a:rPr lang="en-US" dirty="0" smtClean="0"/>
              <a:t>Activities (specify in table)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 smtClean="0"/>
              <a:t>Hypothesis 2: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348459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/>
              <a:t>Writing </a:t>
            </a:r>
            <a:r>
              <a:rPr lang="en-US" b="1" dirty="0" smtClean="0"/>
              <a:t>team?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 smtClean="0"/>
              <a:t>Specific </a:t>
            </a:r>
            <a:r>
              <a:rPr lang="en-US" sz="2400" dirty="0"/>
              <a:t>individuals?</a:t>
            </a:r>
            <a:endParaRPr lang="en-US" dirty="0"/>
          </a:p>
          <a:p>
            <a:r>
              <a:rPr lang="en-US" b="1" dirty="0"/>
              <a:t>Research team?</a:t>
            </a:r>
          </a:p>
          <a:p>
            <a:pPr lvl="1"/>
            <a:r>
              <a:rPr lang="en-US" sz="2400" dirty="0"/>
              <a:t>Generic </a:t>
            </a:r>
            <a:r>
              <a:rPr lang="en-US" sz="2400" dirty="0" smtClean="0"/>
              <a:t>expertise required</a:t>
            </a:r>
            <a:r>
              <a:rPr lang="en-US" sz="2400" dirty="0"/>
              <a:t>?</a:t>
            </a:r>
          </a:p>
          <a:p>
            <a:pPr lvl="1"/>
            <a:r>
              <a:rPr lang="en-US" sz="2400" dirty="0"/>
              <a:t>Specific institutions and individuals?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of the research team for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20313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Development partners</a:t>
            </a:r>
          </a:p>
          <a:p>
            <a:r>
              <a:rPr lang="en-US" dirty="0"/>
              <a:t>Other ‘knowledge’ partners</a:t>
            </a:r>
          </a:p>
          <a:p>
            <a:r>
              <a:rPr lang="en-US" dirty="0"/>
              <a:t>Specific institutions (and individuals)?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could we partner with around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11947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7620000" cy="1143000"/>
          </a:xfrm>
        </p:spPr>
        <p:txBody>
          <a:bodyPr/>
          <a:lstStyle/>
          <a:p>
            <a:r>
              <a:rPr lang="en-US" dirty="0" smtClean="0"/>
              <a:t>Planning year 2 (hypothesis 1)</a:t>
            </a:r>
            <a:endParaRPr lang="en-US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1637670265"/>
              </p:ext>
            </p:extLst>
          </p:nvPr>
        </p:nvGraphicFramePr>
        <p:xfrm>
          <a:off x="0" y="1981200"/>
          <a:ext cx="8991600" cy="43078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501154"/>
                <a:gridCol w="1114004"/>
                <a:gridCol w="1432290"/>
                <a:gridCol w="29441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Baseline survey (including nutritional status and food consumption)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IFPRI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Nov-Jan </a:t>
                      </a:r>
                    </a:p>
                    <a:p>
                      <a:r>
                        <a:rPr lang="en-US" baseline="0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r>
                        <a:rPr lang="en-US" baseline="0" dirty="0" smtClean="0"/>
                        <a:t> report by Jan 2013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Diagnostic survey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IFPRI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Yield gap survey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IFPRI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Establishment and operation of </a:t>
                      </a:r>
                      <a:r>
                        <a:rPr lang="en-US" sz="1800" dirty="0" smtClean="0"/>
                        <a:t>MSPs/ 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r>
                        <a:rPr lang="en-US" baseline="0" dirty="0" smtClean="0"/>
                        <a:t> 2012- Jan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MSP /</a:t>
                      </a:r>
                      <a:r>
                        <a:rPr lang="en-US" dirty="0" err="1" smtClean="0"/>
                        <a:t>Ips</a:t>
                      </a:r>
                      <a:r>
                        <a:rPr lang="en-US" dirty="0" smtClean="0"/>
                        <a:t> established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2 (hypothesis 2)</a:t>
            </a:r>
            <a:endParaRPr lang="en-US" dirty="0"/>
          </a:p>
        </p:txBody>
      </p:sp>
      <p:graphicFrame>
        <p:nvGraphicFramePr>
          <p:cNvPr id="5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222673172"/>
              </p:ext>
            </p:extLst>
          </p:nvPr>
        </p:nvGraphicFramePr>
        <p:xfrm>
          <a:off x="152401" y="2438400"/>
          <a:ext cx="8762999" cy="59537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193991"/>
                <a:gridCol w="1835208"/>
                <a:gridCol w="1676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Introduce, test and validate technologies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68630" marR="0" lvl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dirty="0" smtClean="0"/>
                        <a:t>Crop varieties (cereals,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legumes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and vegetables)</a:t>
                      </a:r>
                    </a:p>
                    <a:p>
                      <a:pPr marL="468630" marR="0" lvl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Conduct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Invitro</a:t>
                      </a:r>
                      <a:r>
                        <a:rPr lang="en-US" sz="1800" baseline="0" dirty="0" smtClean="0"/>
                        <a:t> and chemical composition </a:t>
                      </a:r>
                      <a:r>
                        <a:rPr lang="en-US" sz="1800" baseline="0" dirty="0" err="1" smtClean="0"/>
                        <a:t>testof</a:t>
                      </a:r>
                      <a:r>
                        <a:rPr lang="en-US" sz="1800" baseline="0" dirty="0" smtClean="0"/>
                        <a:t> the varietal residues for livestock feeding</a:t>
                      </a:r>
                      <a:endParaRPr lang="en-US" sz="1800" dirty="0" smtClean="0"/>
                    </a:p>
                    <a:p>
                      <a:pPr marL="925830" lvl="1" indent="-514350" algn="l">
                        <a:buFont typeface="+mj-lt"/>
                        <a:buAutoNum type="arabicPeriod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SARI, </a:t>
                      </a:r>
                      <a:r>
                        <a:rPr lang="en-US" dirty="0" smtClean="0"/>
                        <a:t>UDS, AR,AVRDC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KNUST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June to September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elite lines of each crops tested on farmers field</a:t>
                      </a:r>
                      <a:r>
                        <a:rPr lang="en-US" baseline="0" dirty="0" smtClean="0"/>
                        <a:t> by Sept 2013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Chemical /Organic matter Digestibility of the varieties  tested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68630" lvl="0" indent="-514350">
                        <a:buFont typeface="+mj-lt"/>
                        <a:buNone/>
                      </a:pPr>
                      <a:r>
                        <a:rPr lang="en-US" sz="1800" dirty="0" smtClean="0"/>
                        <a:t>Soil and water management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WRI,SRI,UDS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Livestock (poultry, small ruminants, pigs, Milk 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6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3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2867596710"/>
              </p:ext>
            </p:extLst>
          </p:nvPr>
        </p:nvGraphicFramePr>
        <p:xfrm>
          <a:off x="457200" y="2438400"/>
          <a:ext cx="7696200" cy="37541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68630" lvl="0" indent="-514350">
                        <a:buFont typeface="+mj-lt"/>
                        <a:buNone/>
                      </a:pPr>
                      <a:r>
                        <a:rPr lang="en-US" sz="1800" dirty="0" smtClean="0"/>
                        <a:t>Soil and water management</a:t>
                      </a:r>
                    </a:p>
                    <a:p>
                      <a:pPr marL="468630" lvl="0" indent="-514350">
                        <a:buFont typeface="+mj-lt"/>
                        <a:buNone/>
                      </a:pPr>
                      <a:endParaRPr lang="en-US" sz="1800" dirty="0" smtClean="0"/>
                    </a:p>
                    <a:p>
                      <a:pPr marL="468630" lvl="0" indent="-514350">
                        <a:buFont typeface="+mj-lt"/>
                        <a:buNone/>
                      </a:pPr>
                      <a:endParaRPr lang="en-US" sz="1800" dirty="0" smtClean="0"/>
                    </a:p>
                    <a:p>
                      <a:pPr marL="468630" marR="0" lvl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dirty="0" smtClean="0"/>
                        <a:t>Livestock (poultry, small ruminants, pigs, Milk )</a:t>
                      </a:r>
                    </a:p>
                    <a:p>
                      <a:pPr marL="468630" lvl="0" indent="-514350">
                        <a:buFont typeface="+mj-lt"/>
                        <a:buNone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WRI,SARI, 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4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Milestones &amp; possible activities year 5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="" xmlns:p14="http://schemas.microsoft.com/office/powerpoint/2010/main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Elective combinations of component technologies (crop/tree, livestock, and water/soil) addressing location specific, priority commodities  will improve HH productivity and nutrition and enhance income</a:t>
            </a:r>
          </a:p>
          <a:p>
            <a:pPr lvl="1"/>
            <a:r>
              <a:rPr lang="en-US" dirty="0" smtClean="0"/>
              <a:t>Project research outputs addressed: 1 and 2</a:t>
            </a:r>
          </a:p>
          <a:p>
            <a:pPr lvl="2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0" y="1295400"/>
            <a:ext cx="8610600" cy="1143000"/>
          </a:xfrm>
        </p:spPr>
        <p:txBody>
          <a:bodyPr/>
          <a:lstStyle/>
          <a:p>
            <a:r>
              <a:rPr lang="en-US" dirty="0" smtClean="0"/>
              <a:t>Hypothesis one </a:t>
            </a:r>
            <a:r>
              <a:rPr lang="en-US" sz="2400" dirty="0" smtClean="0"/>
              <a:t>(addresses Research hypothesis 1)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Tested and piloted combinations of component technologies (crop/tree, livestock, and water/soil) addressing increase productivity of market led (demand driven) commodities are more likely to be adopted by HH to increase income and improve nutrition</a:t>
            </a:r>
          </a:p>
          <a:p>
            <a:pPr lvl="1"/>
            <a:r>
              <a:rPr lang="en-US" dirty="0" smtClean="0"/>
              <a:t>Project research outputs addressed: 1, 2 and 3</a:t>
            </a:r>
          </a:p>
          <a:p>
            <a:pPr lvl="2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0" y="1295400"/>
            <a:ext cx="8610600" cy="1143000"/>
          </a:xfrm>
        </p:spPr>
        <p:txBody>
          <a:bodyPr/>
          <a:lstStyle/>
          <a:p>
            <a:r>
              <a:rPr lang="en-US" dirty="0" smtClean="0"/>
              <a:t>Hypothesis two </a:t>
            </a:r>
            <a:r>
              <a:rPr lang="en-US" sz="2400" dirty="0" smtClean="0"/>
              <a:t>(addresses research hypothesis 2)</a:t>
            </a:r>
            <a:r>
              <a:rPr lang="en-US" sz="3600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2209800"/>
            <a:ext cx="7772400" cy="4038600"/>
          </a:xfrm>
        </p:spPr>
        <p:txBody>
          <a:bodyPr/>
          <a:lstStyle/>
          <a:p>
            <a:r>
              <a:rPr lang="en-US" sz="2400" dirty="0" smtClean="0"/>
              <a:t>Output 1 activities</a:t>
            </a:r>
          </a:p>
          <a:p>
            <a:pPr lvl="1"/>
            <a:r>
              <a:rPr lang="en-US" sz="2400" dirty="0" smtClean="0"/>
              <a:t>Baseline survey (including nutritional status and food consumption) (IFPRI) </a:t>
            </a:r>
          </a:p>
          <a:p>
            <a:pPr lvl="1"/>
            <a:r>
              <a:rPr lang="en-US" sz="2400" dirty="0" smtClean="0"/>
              <a:t>Diagnostic survey </a:t>
            </a:r>
          </a:p>
          <a:p>
            <a:pPr lvl="1"/>
            <a:r>
              <a:rPr lang="en-US" sz="2400" dirty="0" smtClean="0"/>
              <a:t>Yield gap survey</a:t>
            </a:r>
          </a:p>
          <a:p>
            <a:pPr lvl="1"/>
            <a:r>
              <a:rPr lang="en-US" sz="2400" dirty="0" smtClean="0"/>
              <a:t>Establishment and operation of MSPs </a:t>
            </a:r>
          </a:p>
          <a:p>
            <a:r>
              <a:rPr lang="en-US" sz="2400" dirty="0" smtClean="0"/>
              <a:t>Output 2 activities</a:t>
            </a:r>
          </a:p>
          <a:p>
            <a:pPr lvl="1"/>
            <a:r>
              <a:rPr lang="en-US" sz="2400" dirty="0" smtClean="0"/>
              <a:t>Introduce, test and validate technologies 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1800" dirty="0" smtClean="0"/>
              <a:t>Crop varieties (cereals, legumes and vegetables)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1800" dirty="0" smtClean="0"/>
              <a:t>Livestock (poultry, small ruminants, pigs, Milk )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sz="1800" dirty="0" smtClean="0"/>
              <a:t>Soil and water management </a:t>
            </a:r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Hypothesis 1: Activities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Output 2 activities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Hypothesis 1: Activities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 smtClean="0"/>
              <a:t>Output 1 activities</a:t>
            </a:r>
          </a:p>
          <a:p>
            <a:pPr lvl="1"/>
            <a:r>
              <a:rPr lang="en-US" sz="2400" dirty="0" smtClean="0"/>
              <a:t>Market sector analysis</a:t>
            </a:r>
          </a:p>
          <a:p>
            <a:pPr lvl="1"/>
            <a:r>
              <a:rPr lang="en-US" sz="2400" dirty="0" smtClean="0"/>
              <a:t>Introduce, test and adapt </a:t>
            </a:r>
            <a:r>
              <a:rPr lang="en-US" sz="2400" dirty="0" err="1" smtClean="0"/>
              <a:t>labour</a:t>
            </a:r>
            <a:r>
              <a:rPr lang="en-US" sz="2400" dirty="0" smtClean="0"/>
              <a:t> saving devices</a:t>
            </a:r>
          </a:p>
          <a:p>
            <a:pPr lvl="1"/>
            <a:r>
              <a:rPr lang="en-US" sz="2400" dirty="0" smtClean="0"/>
              <a:t>Evaluate nutrition and processing quality characteristics is affected by soil types and fertilizer</a:t>
            </a:r>
          </a:p>
          <a:p>
            <a:pPr lvl="1"/>
            <a:r>
              <a:rPr lang="en-US" sz="2400" dirty="0" smtClean="0"/>
              <a:t>Assess and improve processing methods that retain more nutrients </a:t>
            </a:r>
          </a:p>
          <a:p>
            <a:pPr lvl="1"/>
            <a:r>
              <a:rPr lang="en-US" sz="2400" dirty="0" smtClean="0"/>
              <a:t> Introduce and test the acceptability of nutritionally enhanced crops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Hypothesis 2: Activities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Output 2</a:t>
            </a:r>
          </a:p>
          <a:p>
            <a:pPr lvl="1"/>
            <a:r>
              <a:rPr lang="en-US" dirty="0" smtClean="0"/>
              <a:t>Training on all components of the value chain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Writing </a:t>
            </a:r>
            <a:r>
              <a:rPr lang="en-US" dirty="0" smtClean="0"/>
              <a:t>team? </a:t>
            </a:r>
          </a:p>
          <a:p>
            <a:pPr lvl="1"/>
            <a:r>
              <a:rPr lang="en-US" sz="2400" dirty="0" smtClean="0"/>
              <a:t>Specific </a:t>
            </a:r>
            <a:r>
              <a:rPr lang="en-US" sz="2400" dirty="0"/>
              <a:t>individuals?</a:t>
            </a:r>
            <a:endParaRPr lang="en-US" dirty="0"/>
          </a:p>
          <a:p>
            <a:r>
              <a:rPr lang="en-US" dirty="0"/>
              <a:t>Research team?</a:t>
            </a:r>
          </a:p>
          <a:p>
            <a:pPr lvl="1"/>
            <a:r>
              <a:rPr lang="en-US" sz="2400" dirty="0"/>
              <a:t>Generic functions required?</a:t>
            </a:r>
          </a:p>
          <a:p>
            <a:pPr lvl="1"/>
            <a:r>
              <a:rPr lang="en-US" sz="2400" dirty="0"/>
              <a:t>Specific institutions and individuals?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</a:t>
            </a:r>
            <a:r>
              <a:rPr lang="en-US" sz="4000" dirty="0" smtClean="0"/>
              <a:t>of </a:t>
            </a:r>
            <a:r>
              <a:rPr lang="en-US" sz="4000" dirty="0"/>
              <a:t>the research </a:t>
            </a:r>
            <a:r>
              <a:rPr lang="en-US" sz="4000" dirty="0" smtClean="0"/>
              <a:t>team for hypothesis 1?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27386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Development partners</a:t>
            </a:r>
          </a:p>
          <a:p>
            <a:r>
              <a:rPr lang="en-US" dirty="0"/>
              <a:t>Other ‘knowledge’ partners</a:t>
            </a:r>
          </a:p>
          <a:p>
            <a:r>
              <a:rPr lang="en-US" dirty="0"/>
              <a:t>Specific institutions (and individuals)?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</a:t>
            </a:r>
            <a:r>
              <a:rPr lang="en-US" sz="4000" dirty="0" smtClean="0"/>
              <a:t>could we partner with around hypothesis 1?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19067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 (2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 (2)</Template>
  <TotalTime>492</TotalTime>
  <Words>587</Words>
  <Application>Microsoft Office PowerPoint</Application>
  <PresentationFormat>On-screen Show (4:3)</PresentationFormat>
  <Paragraphs>127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Africa RISING presentations template_WA (2)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Planning year 2 (hypothesis 1)</vt:lpstr>
      <vt:lpstr>Planning year 2 (hypothesis 2)</vt:lpstr>
      <vt:lpstr>Milestones &amp; possible activities year 3</vt:lpstr>
      <vt:lpstr>Milestones &amp; possible activities year 4</vt:lpstr>
      <vt:lpstr>Milestones &amp; possible activities year 5</vt:lpstr>
      <vt:lpstr>Slide 18</vt:lpstr>
    </vt:vector>
  </TitlesOfParts>
  <Company>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LeBorgne, Ewen (ILRI)</dc:creator>
  <cp:lastModifiedBy>WAY0004</cp:lastModifiedBy>
  <cp:revision>33</cp:revision>
  <cp:lastPrinted>2011-10-06T11:45:23Z</cp:lastPrinted>
  <dcterms:created xsi:type="dcterms:W3CDTF">2012-10-24T14:16:01Z</dcterms:created>
  <dcterms:modified xsi:type="dcterms:W3CDTF">2012-10-25T15:12:55Z</dcterms:modified>
</cp:coreProperties>
</file>